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85" r:id="rId2"/>
    <p:sldId id="286" r:id="rId3"/>
    <p:sldId id="287" r:id="rId4"/>
    <p:sldId id="288" r:id="rId5"/>
    <p:sldId id="289" r:id="rId6"/>
    <p:sldId id="290" r:id="rId7"/>
  </p:sldIdLst>
  <p:sldSz cx="12192000" cy="6858000"/>
  <p:notesSz cx="12192000" cy="6858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ormorant Light" panose="020B0604020202020204" charset="0"/>
      <p:regular r:id="rId13"/>
      <p:bold r:id="rId14"/>
      <p:italic r:id="rId15"/>
      <p:boldItalic r:id="rId16"/>
    </p:embeddedFont>
    <p:embeddedFont>
      <p:font typeface="Oswald" panose="00000500000000000000" pitchFamily="2" charset="0"/>
      <p:regular r:id="rId17"/>
      <p:bold r:id="rId18"/>
    </p:embeddedFont>
    <p:embeddedFont>
      <p:font typeface="Oswald SemiBold" panose="00000700000000000000" pitchFamily="2" charset="0"/>
      <p:regular r:id="rId19"/>
      <p:bold r:id="rId20"/>
    </p:embeddedFont>
    <p:embeddedFont>
      <p:font typeface="Trebuchet MS" panose="020B0603020202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1" roundtripDataSignature="AMtx7mjGHQ8vAFoN0YEbhtbHPeFk3B2Y4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71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hat.com/es/topics/middleware/what-is-ide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assemblerinstitute.com/blog/que-son-lenguajes-programacion-cual-aprender/#:~:text=Un%20lenguaje%20de%20programaci%C3%B3n%20es,programaci%C3%B3n%20creados%20para%20diferentes%20objetivos" TargetMode="External"/><Relationship Id="rId4" Type="http://schemas.openxmlformats.org/officeDocument/2006/relationships/hyperlink" Target="https://aws.amazon.com/es/what-is/ide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hat.com/es/topics/middleware/what-is-ide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assemblerinstitute.com/blog/que-son-lenguajes-programacion-cual-aprender/#:~:text=Un%20lenguaje%20de%20programaci%C3%B3n%20es,programaci%C3%B3n%20creados%20para%20diferentes%20objetivos" TargetMode="External"/><Relationship Id="rId4" Type="http://schemas.openxmlformats.org/officeDocument/2006/relationships/hyperlink" Target="https://aws.amazon.com/es/what-is/ide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dc743fe8cf_0_246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Enlaces: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https://www.redhat.com/es/topics/middleware/what-is-ide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https://aws.amazon.com/es/what-is/ide/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https://assemblerinstitute.com/blog/que-son-lenguajes-programacion-cual-aprender/#:~:text=Un%20lenguaje%20de%20programaci%C3%B3n%20es,programaci%C3%B3n%20creados%20para%20diferentes%20objetivos</a:t>
            </a:r>
            <a:r>
              <a:rPr lang="en-US"/>
              <a:t>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6" name="Google Shape;626;g1dc743fe8cf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1dc743fe8cf_0_22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Enlaces: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https://www.redhat.com/es/topics/middleware/what-is-ide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https://aws.amazon.com/es/what-is/ide/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https://assemblerinstitute.com/blog/que-son-lenguajes-programacion-cual-aprender/#:~:text=Un%20lenguaje%20de%20programaci%C3%B3n%20es,programaci%C3%B3n%20creados%20para%20diferentes%20objetivos</a:t>
            </a:r>
            <a:r>
              <a:rPr lang="en-US"/>
              <a:t>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1" name="Google Shape;641;g1dc743fe8cf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dc743fe8cf_0_206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8" name="Google Shape;658;g1dc743fe8cf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1dc743fe8cf_0_274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75" name="Google Shape;675;g1dc743fe8cf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dc743fe8cf_0_28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92" name="Google Shape;692;g1dc743fe8cf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dc743fe8cf_0_26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09" name="Google Shape;709;g1dc743fe8cf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6"/>
          <p:cNvSpPr txBox="1">
            <a:spLocks noGrp="1"/>
          </p:cNvSpPr>
          <p:nvPr>
            <p:ph type="title"/>
          </p:nvPr>
        </p:nvSpPr>
        <p:spPr>
          <a:xfrm>
            <a:off x="4025654" y="3205940"/>
            <a:ext cx="4140691" cy="543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b="0" i="0">
                <a:solidFill>
                  <a:srgbClr val="00AEA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6"/>
          <p:cNvSpPr txBox="1">
            <a:spLocks noGrp="1"/>
          </p:cNvSpPr>
          <p:nvPr>
            <p:ph type="body" idx="1"/>
          </p:nvPr>
        </p:nvSpPr>
        <p:spPr>
          <a:xfrm>
            <a:off x="925071" y="2583713"/>
            <a:ext cx="10341857" cy="390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6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6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6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28" name="Google Shape;28;p46"/>
          <p:cNvSpPr/>
          <p:nvPr/>
        </p:nvSpPr>
        <p:spPr>
          <a:xfrm>
            <a:off x="0" y="979731"/>
            <a:ext cx="5742757" cy="67061"/>
          </a:xfrm>
          <a:prstGeom prst="rect">
            <a:avLst/>
          </a:prstGeom>
          <a:solidFill>
            <a:srgbClr val="FDD9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" name="Google Shape;29;p46"/>
          <p:cNvPicPr preferRelativeResize="0"/>
          <p:nvPr/>
        </p:nvPicPr>
        <p:blipFill rotWithShape="1">
          <a:blip r:embed="rId2">
            <a:alphaModFix/>
          </a:blip>
          <a:srcRect b="10486"/>
          <a:stretch/>
        </p:blipFill>
        <p:spPr>
          <a:xfrm>
            <a:off x="1112945" y="267945"/>
            <a:ext cx="2711809" cy="664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6" descr="OTRA – Observatorio de Transparencia Umanizales"/>
          <p:cNvPicPr preferRelativeResize="0"/>
          <p:nvPr/>
        </p:nvPicPr>
        <p:blipFill rotWithShape="1">
          <a:blip r:embed="rId3">
            <a:alphaModFix/>
          </a:blip>
          <a:srcRect t="12270" b="10521"/>
          <a:stretch/>
        </p:blipFill>
        <p:spPr>
          <a:xfrm>
            <a:off x="0" y="0"/>
            <a:ext cx="1203811" cy="929443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6"/>
          <p:cNvSpPr/>
          <p:nvPr/>
        </p:nvSpPr>
        <p:spPr>
          <a:xfrm>
            <a:off x="3824754" y="362992"/>
            <a:ext cx="1918003" cy="56645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1">
  <p:cSld name="OBJECT_12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3d738efa72_0_3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g13d738efa72_0_3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g13d738efa72_0_3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g13d738efa72_0_3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g13d738efa72_0_3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2">
  <p:cSld name="OBJECT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4846aa7dd_0_5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gf4846aa7dd_0_5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gf4846aa7dd_0_5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gf4846aa7dd_0_5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gf4846aa7dd_0_5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5">
  <p:cSld name="OBJECT_6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4846aa7dd_0_11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gf4846aa7dd_0_11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gf4846aa7dd_0_117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gf4846aa7dd_0_11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gf4846aa7dd_0_11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8">
  <p:cSld name="OBJECT_9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4846aa7dd_0_19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gf4846aa7dd_0_19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gf4846aa7dd_0_19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gf4846aa7dd_0_19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gf4846aa7dd_0_19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7">
  <p:cSld name="OBJECT_8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4846aa7dd_0_16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gf4846aa7dd_0_165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gf4846aa7dd_0_16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gf4846aa7dd_0_165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gf4846aa7dd_0_16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2">
  <p:cSld name="OBJECT_13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3d738efa72_0_768"/>
          <p:cNvSpPr txBox="1">
            <a:spLocks noGrp="1"/>
          </p:cNvSpPr>
          <p:nvPr>
            <p:ph type="title"/>
          </p:nvPr>
        </p:nvSpPr>
        <p:spPr>
          <a:xfrm>
            <a:off x="838200" y="8372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g13d738efa72_0_768"/>
          <p:cNvSpPr txBox="1">
            <a:spLocks noGrp="1"/>
          </p:cNvSpPr>
          <p:nvPr>
            <p:ph type="body" idx="1"/>
          </p:nvPr>
        </p:nvSpPr>
        <p:spPr>
          <a:xfrm>
            <a:off x="838200" y="21629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g13d738efa72_0_7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ormorant Light"/>
                <a:ea typeface="Cormorant Light"/>
                <a:cs typeface="Cormorant Light"/>
                <a:sym typeface="Cormorant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3">
  <p:cSld name="OBJECT_4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4846aa7dd_0_6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gf4846aa7dd_0_64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gf4846aa7dd_0_6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f4846aa7dd_0_6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gf4846aa7dd_0_6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9"/>
          <p:cNvSpPr txBox="1"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49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49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49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49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4846aa7dd_0_118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gf4846aa7dd_0_118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9" name="Google Shape;129;gf4846aa7dd_0_118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f4846aa7dd_0_118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1" name="Google Shape;131;gf4846aa7dd_0_118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f4846aa7dd_0_118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f4846aa7dd_0_118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gf4846aa7dd_0_118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6">
  <p:cSld name="OBJECT_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4846aa7dd_0_150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gf4846aa7dd_0_150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gf4846aa7dd_0_150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f4846aa7dd_0_150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f4846aa7dd_0_150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7"/>
          <p:cNvSpPr txBox="1">
            <a:spLocks noGrp="1"/>
          </p:cNvSpPr>
          <p:nvPr>
            <p:ph type="title"/>
          </p:nvPr>
        </p:nvSpPr>
        <p:spPr>
          <a:xfrm>
            <a:off x="4025654" y="3205940"/>
            <a:ext cx="4140691" cy="543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b="0" i="0">
                <a:solidFill>
                  <a:srgbClr val="00AEA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7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37" name="Google Shape;37;p47"/>
          <p:cNvSpPr/>
          <p:nvPr/>
        </p:nvSpPr>
        <p:spPr>
          <a:xfrm>
            <a:off x="0" y="979731"/>
            <a:ext cx="5742757" cy="67061"/>
          </a:xfrm>
          <a:prstGeom prst="rect">
            <a:avLst/>
          </a:prstGeom>
          <a:solidFill>
            <a:srgbClr val="FDD9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" name="Google Shape;38;p47"/>
          <p:cNvPicPr preferRelativeResize="0"/>
          <p:nvPr/>
        </p:nvPicPr>
        <p:blipFill rotWithShape="1">
          <a:blip r:embed="rId2">
            <a:alphaModFix/>
          </a:blip>
          <a:srcRect b="10486"/>
          <a:stretch/>
        </p:blipFill>
        <p:spPr>
          <a:xfrm>
            <a:off x="1112945" y="267945"/>
            <a:ext cx="2711809" cy="664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47" descr="OTRA – Observatorio de Transparencia Umanizales"/>
          <p:cNvPicPr preferRelativeResize="0"/>
          <p:nvPr/>
        </p:nvPicPr>
        <p:blipFill rotWithShape="1">
          <a:blip r:embed="rId3">
            <a:alphaModFix/>
          </a:blip>
          <a:srcRect t="12270" b="10521"/>
          <a:stretch/>
        </p:blipFill>
        <p:spPr>
          <a:xfrm>
            <a:off x="0" y="0"/>
            <a:ext cx="1203811" cy="929443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47"/>
          <p:cNvSpPr/>
          <p:nvPr/>
        </p:nvSpPr>
        <p:spPr>
          <a:xfrm>
            <a:off x="3824754" y="362992"/>
            <a:ext cx="1918003" cy="56645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9">
  <p:cSld name="OBJECT_10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3d738efa72_0_8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13d738efa72_0_8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g13d738efa72_0_8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g13d738efa72_0_8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g13d738efa72_0_8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OBJECT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f4846aa7dd_0_3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gf4846aa7dd_0_3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gf4846aa7dd_0_3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gf4846aa7dd_0_3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gf4846aa7dd_0_3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13d738efa72_0_77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g13d738efa72_0_77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g13d738efa72_0_77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erpo de texto">
  <p:cSld name="Cuerpo de texto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f4846aa7dd_0_83"/>
          <p:cNvSpPr txBox="1">
            <a:spLocks noGrp="1"/>
          </p:cNvSpPr>
          <p:nvPr>
            <p:ph type="title"/>
          </p:nvPr>
        </p:nvSpPr>
        <p:spPr>
          <a:xfrm>
            <a:off x="838200" y="128141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FAA"/>
              </a:buClr>
              <a:buSzPts val="3400"/>
              <a:buFont typeface="Arial"/>
              <a:buNone/>
              <a:defRPr sz="3400">
                <a:solidFill>
                  <a:srgbClr val="00AFA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gf4846aa7dd_0_83"/>
          <p:cNvSpPr txBox="1">
            <a:spLocks noGrp="1"/>
          </p:cNvSpPr>
          <p:nvPr>
            <p:ph type="body" idx="1"/>
          </p:nvPr>
        </p:nvSpPr>
        <p:spPr>
          <a:xfrm>
            <a:off x="838200" y="2606978"/>
            <a:ext cx="10515600" cy="3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gf4846aa7dd_0_8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">
  <p:cSld name="OBJECT_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4846aa7dd_0_4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gf4846aa7dd_0_4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gf4846aa7dd_0_4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gf4846aa7dd_0_4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gf4846aa7dd_0_4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8"/>
          <p:cNvSpPr txBox="1">
            <a:spLocks noGrp="1"/>
          </p:cNvSpPr>
          <p:nvPr>
            <p:ph type="title"/>
          </p:nvPr>
        </p:nvSpPr>
        <p:spPr>
          <a:xfrm>
            <a:off x="4025654" y="3205940"/>
            <a:ext cx="4140691" cy="543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b="0" i="0">
                <a:solidFill>
                  <a:srgbClr val="00AEA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8"/>
          <p:cNvSpPr txBox="1">
            <a:spLocks noGrp="1"/>
          </p:cNvSpPr>
          <p:nvPr>
            <p:ph type="body" idx="1"/>
          </p:nvPr>
        </p:nvSpPr>
        <p:spPr>
          <a:xfrm>
            <a:off x="911225" y="2583713"/>
            <a:ext cx="4856480" cy="390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8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48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48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8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4">
  <p:cSld name="OBJECT_5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4846aa7dd_0_7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gf4846aa7dd_0_7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gf4846aa7dd_0_7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gf4846aa7dd_0_7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gf4846aa7dd_0_7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0">
  <p:cSld name="OBJECT_1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3d738efa72_0_19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g13d738efa72_0_19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g13d738efa72_0_19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g13d738efa72_0_19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g13d738efa72_0_19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4"/>
          <p:cNvSpPr/>
          <p:nvPr/>
        </p:nvSpPr>
        <p:spPr>
          <a:xfrm>
            <a:off x="9377361" y="6415087"/>
            <a:ext cx="2814955" cy="443230"/>
          </a:xfrm>
          <a:custGeom>
            <a:avLst/>
            <a:gdLst/>
            <a:ahLst/>
            <a:cxnLst/>
            <a:rect l="l" t="t" r="r" b="b"/>
            <a:pathLst>
              <a:path w="2814954" h="443229" extrusionOk="0">
                <a:moveTo>
                  <a:pt x="0" y="0"/>
                </a:moveTo>
                <a:lnTo>
                  <a:pt x="2814636" y="0"/>
                </a:lnTo>
                <a:lnTo>
                  <a:pt x="2814636" y="442912"/>
                </a:lnTo>
                <a:lnTo>
                  <a:pt x="0" y="442912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44"/>
          <p:cNvSpPr/>
          <p:nvPr/>
        </p:nvSpPr>
        <p:spPr>
          <a:xfrm>
            <a:off x="0" y="1725611"/>
            <a:ext cx="243204" cy="5132705"/>
          </a:xfrm>
          <a:custGeom>
            <a:avLst/>
            <a:gdLst/>
            <a:ahLst/>
            <a:cxnLst/>
            <a:rect l="l" t="t" r="r" b="b"/>
            <a:pathLst>
              <a:path w="243204" h="5132705" extrusionOk="0">
                <a:moveTo>
                  <a:pt x="0" y="0"/>
                </a:moveTo>
                <a:lnTo>
                  <a:pt x="242886" y="0"/>
                </a:lnTo>
                <a:lnTo>
                  <a:pt x="242886" y="5132387"/>
                </a:lnTo>
                <a:lnTo>
                  <a:pt x="0" y="5132387"/>
                </a:lnTo>
                <a:lnTo>
                  <a:pt x="0" y="0"/>
                </a:lnTo>
                <a:close/>
              </a:path>
            </a:pathLst>
          </a:custGeom>
          <a:solidFill>
            <a:srgbClr val="64CBC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44"/>
          <p:cNvSpPr/>
          <p:nvPr/>
        </p:nvSpPr>
        <p:spPr>
          <a:xfrm>
            <a:off x="9501186" y="6510336"/>
            <a:ext cx="252729" cy="252729"/>
          </a:xfrm>
          <a:custGeom>
            <a:avLst/>
            <a:gdLst/>
            <a:ahLst/>
            <a:cxnLst/>
            <a:rect l="l" t="t" r="r" b="b"/>
            <a:pathLst>
              <a:path w="252729" h="252729" extrusionOk="0">
                <a:moveTo>
                  <a:pt x="0" y="0"/>
                </a:moveTo>
                <a:lnTo>
                  <a:pt x="252411" y="0"/>
                </a:lnTo>
                <a:lnTo>
                  <a:pt x="252411" y="252412"/>
                </a:lnTo>
                <a:lnTo>
                  <a:pt x="0" y="252412"/>
                </a:lnTo>
                <a:lnTo>
                  <a:pt x="0" y="0"/>
                </a:lnTo>
                <a:close/>
              </a:path>
            </a:pathLst>
          </a:custGeom>
          <a:solidFill>
            <a:srgbClr val="FCDE6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9;p44"/>
          <p:cNvSpPr txBox="1">
            <a:spLocks noGrp="1"/>
          </p:cNvSpPr>
          <p:nvPr>
            <p:ph type="title"/>
          </p:nvPr>
        </p:nvSpPr>
        <p:spPr>
          <a:xfrm>
            <a:off x="4025654" y="3205940"/>
            <a:ext cx="4140691" cy="543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none" strike="noStrike" cap="none">
                <a:solidFill>
                  <a:srgbClr val="00AEA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44"/>
          <p:cNvSpPr txBox="1">
            <a:spLocks noGrp="1"/>
          </p:cNvSpPr>
          <p:nvPr>
            <p:ph type="body" idx="1"/>
          </p:nvPr>
        </p:nvSpPr>
        <p:spPr>
          <a:xfrm>
            <a:off x="925071" y="2583713"/>
            <a:ext cx="10341857" cy="390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44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44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44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14" name="Google Shape;14;p44"/>
          <p:cNvSpPr/>
          <p:nvPr/>
        </p:nvSpPr>
        <p:spPr>
          <a:xfrm>
            <a:off x="0" y="979731"/>
            <a:ext cx="5742757" cy="67061"/>
          </a:xfrm>
          <a:prstGeom prst="rect">
            <a:avLst/>
          </a:prstGeom>
          <a:solidFill>
            <a:srgbClr val="FDD9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44"/>
          <p:cNvPicPr preferRelativeResize="0"/>
          <p:nvPr/>
        </p:nvPicPr>
        <p:blipFill rotWithShape="1">
          <a:blip r:embed="rId22">
            <a:alphaModFix/>
          </a:blip>
          <a:srcRect b="10486"/>
          <a:stretch/>
        </p:blipFill>
        <p:spPr>
          <a:xfrm>
            <a:off x="1112945" y="267945"/>
            <a:ext cx="2711809" cy="664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44" descr="OTRA – Observatorio de Transparencia Umanizales"/>
          <p:cNvPicPr preferRelativeResize="0"/>
          <p:nvPr/>
        </p:nvPicPr>
        <p:blipFill rotWithShape="1">
          <a:blip r:embed="rId23">
            <a:alphaModFix/>
          </a:blip>
          <a:srcRect t="12270" b="10521"/>
          <a:stretch/>
        </p:blipFill>
        <p:spPr>
          <a:xfrm>
            <a:off x="0" y="0"/>
            <a:ext cx="1203811" cy="92944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4"/>
          <p:cNvSpPr/>
          <p:nvPr/>
        </p:nvSpPr>
        <p:spPr>
          <a:xfrm>
            <a:off x="3824754" y="362992"/>
            <a:ext cx="1918003" cy="566451"/>
          </a:xfrm>
          <a:prstGeom prst="rect">
            <a:avLst/>
          </a:prstGeom>
          <a:blipFill rotWithShape="1">
            <a:blip r:embed="rId2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jetbrains.com/idea/promo/?source=google&amp;medium=cpc&amp;campaign=395433260&amp;term=intellij%20IDEA&amp;content=&amp;msclkid=4046e190ee1b1479c236857033e1e2e9&amp;utm_source=bing&amp;utm_medium=cpc&amp;utm_campaign=EMEA_en_ES_IDEA_Branded&amp;utm_term=intellij%20IDEA&amp;utm_content=intellij%20idea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netbeans.apache.org/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de.visualstudio.com/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lab.research.google.com/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dc743fe8cf_0_246"/>
          <p:cNvSpPr/>
          <p:nvPr/>
        </p:nvSpPr>
        <p:spPr>
          <a:xfrm>
            <a:off x="0" y="1725611"/>
            <a:ext cx="243204" cy="5132705"/>
          </a:xfrm>
          <a:custGeom>
            <a:avLst/>
            <a:gdLst/>
            <a:ahLst/>
            <a:cxnLst/>
            <a:rect l="l" t="t" r="r" b="b"/>
            <a:pathLst>
              <a:path w="243204" h="5132705" extrusionOk="0">
                <a:moveTo>
                  <a:pt x="0" y="0"/>
                </a:moveTo>
                <a:lnTo>
                  <a:pt x="242886" y="0"/>
                </a:lnTo>
                <a:lnTo>
                  <a:pt x="242886" y="5132387"/>
                </a:lnTo>
                <a:lnTo>
                  <a:pt x="0" y="5132387"/>
                </a:lnTo>
                <a:lnTo>
                  <a:pt x="0" y="0"/>
                </a:lnTo>
                <a:close/>
              </a:path>
            </a:pathLst>
          </a:custGeom>
          <a:solidFill>
            <a:srgbClr val="64CBC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9" name="Google Shape;629;g1dc743fe8cf_0_246"/>
          <p:cNvSpPr/>
          <p:nvPr/>
        </p:nvSpPr>
        <p:spPr>
          <a:xfrm>
            <a:off x="9185075" y="6323026"/>
            <a:ext cx="3010662" cy="536885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g1dc743fe8cf_0_246"/>
          <p:cNvSpPr/>
          <p:nvPr/>
        </p:nvSpPr>
        <p:spPr>
          <a:xfrm>
            <a:off x="9287540" y="6444999"/>
            <a:ext cx="292455" cy="292933"/>
          </a:xfrm>
          <a:custGeom>
            <a:avLst/>
            <a:gdLst/>
            <a:ahLst/>
            <a:cxnLst/>
            <a:rect l="l" t="t" r="r" b="b"/>
            <a:pathLst>
              <a:path w="386079" h="384175" extrusionOk="0">
                <a:moveTo>
                  <a:pt x="0" y="0"/>
                </a:moveTo>
                <a:lnTo>
                  <a:pt x="385762" y="0"/>
                </a:lnTo>
                <a:lnTo>
                  <a:pt x="385762" y="384174"/>
                </a:lnTo>
                <a:lnTo>
                  <a:pt x="0" y="384174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1" name="Google Shape;631;g1dc743fe8cf_0_246"/>
          <p:cNvPicPr preferRelativeResize="0"/>
          <p:nvPr/>
        </p:nvPicPr>
        <p:blipFill rotWithShape="1">
          <a:blip r:embed="rId3">
            <a:alphaModFix/>
          </a:blip>
          <a:srcRect t="17296" b="17581"/>
          <a:stretch/>
        </p:blipFill>
        <p:spPr>
          <a:xfrm>
            <a:off x="0" y="0"/>
            <a:ext cx="2825825" cy="10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g1dc743fe8cf_0_246"/>
          <p:cNvSpPr/>
          <p:nvPr/>
        </p:nvSpPr>
        <p:spPr>
          <a:xfrm>
            <a:off x="0" y="1127800"/>
            <a:ext cx="3519000" cy="705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g1dc743fe8cf_0_246"/>
          <p:cNvSpPr txBox="1"/>
          <p:nvPr/>
        </p:nvSpPr>
        <p:spPr>
          <a:xfrm>
            <a:off x="2912200" y="173475"/>
            <a:ext cx="2212800" cy="67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3870"/>
                </a:solidFill>
                <a:latin typeface="Oswald"/>
                <a:ea typeface="Oswald"/>
                <a:cs typeface="Oswald"/>
                <a:sym typeface="Oswald"/>
              </a:rPr>
              <a:t>INGENIERÍA DE </a:t>
            </a:r>
            <a:r>
              <a:rPr lang="en-US" sz="1600" b="0" i="0" u="none" strike="noStrike" cap="none">
                <a:solidFill>
                  <a:srgbClr val="003870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SISTEMAS Y COMPUTACIÓN</a:t>
            </a:r>
            <a:endParaRPr sz="1600" b="0" i="0" u="none" strike="noStrike" cap="none">
              <a:solidFill>
                <a:srgbClr val="003870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634" name="Google Shape;634;g1dc743fe8cf_0_246"/>
          <p:cNvSpPr/>
          <p:nvPr/>
        </p:nvSpPr>
        <p:spPr>
          <a:xfrm>
            <a:off x="2807500" y="273850"/>
            <a:ext cx="28500" cy="452400"/>
          </a:xfrm>
          <a:prstGeom prst="rect">
            <a:avLst/>
          </a:prstGeom>
          <a:solidFill>
            <a:srgbClr val="003870"/>
          </a:solidFill>
          <a:ln w="9525" cap="flat" cmpd="sng">
            <a:solidFill>
              <a:srgbClr val="0038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g1dc743fe8cf_0_246"/>
          <p:cNvSpPr txBox="1">
            <a:spLocks noGrp="1"/>
          </p:cNvSpPr>
          <p:nvPr>
            <p:ph type="title"/>
          </p:nvPr>
        </p:nvSpPr>
        <p:spPr>
          <a:xfrm>
            <a:off x="887100" y="1599850"/>
            <a:ext cx="10417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700"/>
              <a:t>Entorno de Desarrollo Integrado (IDE)</a:t>
            </a:r>
            <a:endParaRPr sz="2700"/>
          </a:p>
        </p:txBody>
      </p:sp>
      <p:sp>
        <p:nvSpPr>
          <p:cNvPr id="636" name="Google Shape;636;g1dc743fe8cf_0_246"/>
          <p:cNvSpPr txBox="1"/>
          <p:nvPr/>
        </p:nvSpPr>
        <p:spPr>
          <a:xfrm>
            <a:off x="887100" y="2223400"/>
            <a:ext cx="104178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Un IDE es una aplicación de software que ayuda a los programadores a desarrollar código de software de manera eficiente. Combina herramientas de desarrollador comunes en una sola Interfaz Gráfica de Usuario (GUI).</a:t>
            </a:r>
            <a:endParaRPr sz="21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37" name="Google Shape;637;g1dc743fe8cf_0_246"/>
          <p:cNvSpPr/>
          <p:nvPr/>
        </p:nvSpPr>
        <p:spPr>
          <a:xfrm>
            <a:off x="6829250" y="-2"/>
            <a:ext cx="5362742" cy="510604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8" name="Google Shape;638;g1dc743fe8cf_0_246"/>
          <p:cNvSpPr txBox="1"/>
          <p:nvPr/>
        </p:nvSpPr>
        <p:spPr>
          <a:xfrm>
            <a:off x="6885700" y="0"/>
            <a:ext cx="5291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3870"/>
                </a:solidFill>
                <a:latin typeface="Trebuchet MS"/>
                <a:ea typeface="Trebuchet MS"/>
                <a:cs typeface="Trebuchet MS"/>
                <a:sym typeface="Trebuchet MS"/>
              </a:rPr>
              <a:t>Entornos y lenguajes de programación</a:t>
            </a:r>
            <a:endParaRPr sz="2000" b="0" i="0" u="none" strike="noStrike" cap="none">
              <a:solidFill>
                <a:srgbClr val="00387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1dc743fe8cf_0_223"/>
          <p:cNvSpPr/>
          <p:nvPr/>
        </p:nvSpPr>
        <p:spPr>
          <a:xfrm>
            <a:off x="0" y="1725611"/>
            <a:ext cx="243204" cy="5132705"/>
          </a:xfrm>
          <a:custGeom>
            <a:avLst/>
            <a:gdLst/>
            <a:ahLst/>
            <a:cxnLst/>
            <a:rect l="l" t="t" r="r" b="b"/>
            <a:pathLst>
              <a:path w="243204" h="5132705" extrusionOk="0">
                <a:moveTo>
                  <a:pt x="0" y="0"/>
                </a:moveTo>
                <a:lnTo>
                  <a:pt x="242886" y="0"/>
                </a:lnTo>
                <a:lnTo>
                  <a:pt x="242886" y="5132387"/>
                </a:lnTo>
                <a:lnTo>
                  <a:pt x="0" y="5132387"/>
                </a:lnTo>
                <a:lnTo>
                  <a:pt x="0" y="0"/>
                </a:lnTo>
                <a:close/>
              </a:path>
            </a:pathLst>
          </a:custGeom>
          <a:solidFill>
            <a:srgbClr val="64CBC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g1dc743fe8cf_0_223"/>
          <p:cNvSpPr/>
          <p:nvPr/>
        </p:nvSpPr>
        <p:spPr>
          <a:xfrm>
            <a:off x="9185075" y="6323026"/>
            <a:ext cx="3010662" cy="536885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g1dc743fe8cf_0_223"/>
          <p:cNvSpPr/>
          <p:nvPr/>
        </p:nvSpPr>
        <p:spPr>
          <a:xfrm>
            <a:off x="9287540" y="6444999"/>
            <a:ext cx="292455" cy="292933"/>
          </a:xfrm>
          <a:custGeom>
            <a:avLst/>
            <a:gdLst/>
            <a:ahLst/>
            <a:cxnLst/>
            <a:rect l="l" t="t" r="r" b="b"/>
            <a:pathLst>
              <a:path w="386079" h="384175" extrusionOk="0">
                <a:moveTo>
                  <a:pt x="0" y="0"/>
                </a:moveTo>
                <a:lnTo>
                  <a:pt x="385762" y="0"/>
                </a:lnTo>
                <a:lnTo>
                  <a:pt x="385762" y="384174"/>
                </a:lnTo>
                <a:lnTo>
                  <a:pt x="0" y="384174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6" name="Google Shape;646;g1dc743fe8cf_0_223"/>
          <p:cNvPicPr preferRelativeResize="0"/>
          <p:nvPr/>
        </p:nvPicPr>
        <p:blipFill rotWithShape="1">
          <a:blip r:embed="rId3">
            <a:alphaModFix/>
          </a:blip>
          <a:srcRect t="17296" b="17581"/>
          <a:stretch/>
        </p:blipFill>
        <p:spPr>
          <a:xfrm>
            <a:off x="0" y="0"/>
            <a:ext cx="2825825" cy="10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7" name="Google Shape;647;g1dc743fe8cf_0_223"/>
          <p:cNvSpPr/>
          <p:nvPr/>
        </p:nvSpPr>
        <p:spPr>
          <a:xfrm>
            <a:off x="0" y="1127800"/>
            <a:ext cx="3519000" cy="705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g1dc743fe8cf_0_223"/>
          <p:cNvSpPr txBox="1"/>
          <p:nvPr/>
        </p:nvSpPr>
        <p:spPr>
          <a:xfrm>
            <a:off x="2912200" y="173475"/>
            <a:ext cx="2212800" cy="67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3870"/>
                </a:solidFill>
                <a:latin typeface="Oswald"/>
                <a:ea typeface="Oswald"/>
                <a:cs typeface="Oswald"/>
                <a:sym typeface="Oswald"/>
              </a:rPr>
              <a:t>INGENIERÍA DE </a:t>
            </a:r>
            <a:r>
              <a:rPr lang="en-US" sz="1600" b="0" i="0" u="none" strike="noStrike" cap="none">
                <a:solidFill>
                  <a:srgbClr val="003870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SISTEMAS Y COMPUTACIÓN</a:t>
            </a:r>
            <a:endParaRPr sz="1600" b="0" i="0" u="none" strike="noStrike" cap="none">
              <a:solidFill>
                <a:srgbClr val="003870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649" name="Google Shape;649;g1dc743fe8cf_0_223"/>
          <p:cNvSpPr/>
          <p:nvPr/>
        </p:nvSpPr>
        <p:spPr>
          <a:xfrm>
            <a:off x="2807500" y="273850"/>
            <a:ext cx="28500" cy="452400"/>
          </a:xfrm>
          <a:prstGeom prst="rect">
            <a:avLst/>
          </a:prstGeom>
          <a:solidFill>
            <a:srgbClr val="003870"/>
          </a:solidFill>
          <a:ln w="9525" cap="flat" cmpd="sng">
            <a:solidFill>
              <a:srgbClr val="0038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g1dc743fe8cf_0_223"/>
          <p:cNvSpPr txBox="1">
            <a:spLocks noGrp="1"/>
          </p:cNvSpPr>
          <p:nvPr>
            <p:ph type="title"/>
          </p:nvPr>
        </p:nvSpPr>
        <p:spPr>
          <a:xfrm>
            <a:off x="887100" y="1599850"/>
            <a:ext cx="10417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700"/>
              <a:t>Entorno de Desarrollo Integrado (IDE)</a:t>
            </a:r>
            <a:endParaRPr sz="2700"/>
          </a:p>
        </p:txBody>
      </p:sp>
      <p:sp>
        <p:nvSpPr>
          <p:cNvPr id="651" name="Google Shape;651;g1dc743fe8cf_0_223"/>
          <p:cNvSpPr txBox="1"/>
          <p:nvPr/>
        </p:nvSpPr>
        <p:spPr>
          <a:xfrm>
            <a:off x="887100" y="2223400"/>
            <a:ext cx="104178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Un IDE es una aplicación de software que ayuda a los programadores a desarrollar código de software de manera eficiente. Combina herramientas de desarrollador comunes en una sola Interfaz Gráfica de Usuario (GUI).</a:t>
            </a:r>
            <a:endParaRPr sz="21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52" name="Google Shape;652;g1dc743fe8cf_0_223"/>
          <p:cNvSpPr txBox="1">
            <a:spLocks noGrp="1"/>
          </p:cNvSpPr>
          <p:nvPr>
            <p:ph type="title"/>
          </p:nvPr>
        </p:nvSpPr>
        <p:spPr>
          <a:xfrm>
            <a:off x="887100" y="3816575"/>
            <a:ext cx="10417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700"/>
              <a:t>Lenguaje de Programación</a:t>
            </a:r>
            <a:endParaRPr sz="2700"/>
          </a:p>
        </p:txBody>
      </p:sp>
      <p:sp>
        <p:nvSpPr>
          <p:cNvPr id="653" name="Google Shape;653;g1dc743fe8cf_0_223"/>
          <p:cNvSpPr txBox="1"/>
          <p:nvPr/>
        </p:nvSpPr>
        <p:spPr>
          <a:xfrm>
            <a:off x="887100" y="4377100"/>
            <a:ext cx="104178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Un lenguaje de programación es, como su nombre indica, un lenguaje como podría ser el español. La diferencia es que sirve únicamente para comunicarse con una máquina y controlar su comportamiento. Brinda la capacidad de escribir (o programar) una serie de instrucciones o secuencias de órdenes en forma de algoritmos.</a:t>
            </a:r>
            <a:endParaRPr sz="21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54" name="Google Shape;654;g1dc743fe8cf_0_223"/>
          <p:cNvSpPr/>
          <p:nvPr/>
        </p:nvSpPr>
        <p:spPr>
          <a:xfrm>
            <a:off x="6829250" y="-2"/>
            <a:ext cx="5362742" cy="510604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g1dc743fe8cf_0_223"/>
          <p:cNvSpPr txBox="1"/>
          <p:nvPr/>
        </p:nvSpPr>
        <p:spPr>
          <a:xfrm>
            <a:off x="6885700" y="0"/>
            <a:ext cx="5291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3870"/>
                </a:solidFill>
                <a:latin typeface="Trebuchet MS"/>
                <a:ea typeface="Trebuchet MS"/>
                <a:cs typeface="Trebuchet MS"/>
                <a:sym typeface="Trebuchet MS"/>
              </a:rPr>
              <a:t>Entornos y lenguajes de programación</a:t>
            </a:r>
            <a:endParaRPr sz="2000" b="0" i="0" u="none" strike="noStrike" cap="none">
              <a:solidFill>
                <a:srgbClr val="00387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1dc743fe8cf_0_206"/>
          <p:cNvSpPr/>
          <p:nvPr/>
        </p:nvSpPr>
        <p:spPr>
          <a:xfrm>
            <a:off x="0" y="1725611"/>
            <a:ext cx="243204" cy="5132705"/>
          </a:xfrm>
          <a:custGeom>
            <a:avLst/>
            <a:gdLst/>
            <a:ahLst/>
            <a:cxnLst/>
            <a:rect l="l" t="t" r="r" b="b"/>
            <a:pathLst>
              <a:path w="243204" h="5132705" extrusionOk="0">
                <a:moveTo>
                  <a:pt x="0" y="0"/>
                </a:moveTo>
                <a:lnTo>
                  <a:pt x="242886" y="0"/>
                </a:lnTo>
                <a:lnTo>
                  <a:pt x="242886" y="5132387"/>
                </a:lnTo>
                <a:lnTo>
                  <a:pt x="0" y="5132387"/>
                </a:lnTo>
                <a:lnTo>
                  <a:pt x="0" y="0"/>
                </a:lnTo>
                <a:close/>
              </a:path>
            </a:pathLst>
          </a:custGeom>
          <a:solidFill>
            <a:srgbClr val="64CBC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g1dc743fe8cf_0_206"/>
          <p:cNvSpPr/>
          <p:nvPr/>
        </p:nvSpPr>
        <p:spPr>
          <a:xfrm>
            <a:off x="6829250" y="-2"/>
            <a:ext cx="5362742" cy="510604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2" name="Google Shape;662;g1dc743fe8cf_0_206"/>
          <p:cNvPicPr preferRelativeResize="0"/>
          <p:nvPr/>
        </p:nvPicPr>
        <p:blipFill rotWithShape="1">
          <a:blip r:embed="rId3">
            <a:alphaModFix/>
          </a:blip>
          <a:srcRect t="17296" b="17581"/>
          <a:stretch/>
        </p:blipFill>
        <p:spPr>
          <a:xfrm>
            <a:off x="0" y="0"/>
            <a:ext cx="2825825" cy="10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Google Shape;663;g1dc743fe8cf_0_206"/>
          <p:cNvSpPr/>
          <p:nvPr/>
        </p:nvSpPr>
        <p:spPr>
          <a:xfrm>
            <a:off x="0" y="1127800"/>
            <a:ext cx="3519000" cy="705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g1dc743fe8cf_0_206"/>
          <p:cNvSpPr txBox="1"/>
          <p:nvPr/>
        </p:nvSpPr>
        <p:spPr>
          <a:xfrm>
            <a:off x="2912200" y="173475"/>
            <a:ext cx="2212800" cy="67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3870"/>
                </a:solidFill>
                <a:latin typeface="Oswald"/>
                <a:ea typeface="Oswald"/>
                <a:cs typeface="Oswald"/>
                <a:sym typeface="Oswald"/>
              </a:rPr>
              <a:t>INGENIERÍA DE </a:t>
            </a:r>
            <a:r>
              <a:rPr lang="en-US" sz="1600" b="0" i="0" u="none" strike="noStrike" cap="none">
                <a:solidFill>
                  <a:srgbClr val="003870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SISTEMAS Y COMPUTACIÓN</a:t>
            </a:r>
            <a:endParaRPr sz="1600" b="0" i="0" u="none" strike="noStrike" cap="none">
              <a:solidFill>
                <a:srgbClr val="003870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665" name="Google Shape;665;g1dc743fe8cf_0_206"/>
          <p:cNvSpPr/>
          <p:nvPr/>
        </p:nvSpPr>
        <p:spPr>
          <a:xfrm>
            <a:off x="2807500" y="273850"/>
            <a:ext cx="28500" cy="452400"/>
          </a:xfrm>
          <a:prstGeom prst="rect">
            <a:avLst/>
          </a:prstGeom>
          <a:solidFill>
            <a:srgbClr val="003870"/>
          </a:solidFill>
          <a:ln w="9525" cap="flat" cmpd="sng">
            <a:solidFill>
              <a:srgbClr val="0038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g1dc743fe8cf_0_206"/>
          <p:cNvSpPr txBox="1"/>
          <p:nvPr/>
        </p:nvSpPr>
        <p:spPr>
          <a:xfrm>
            <a:off x="6885700" y="0"/>
            <a:ext cx="5291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3870"/>
                </a:solidFill>
                <a:latin typeface="Trebuchet MS"/>
                <a:ea typeface="Trebuchet MS"/>
                <a:cs typeface="Trebuchet MS"/>
                <a:sym typeface="Trebuchet MS"/>
              </a:rPr>
              <a:t>Entornos y lenguajes de programación</a:t>
            </a:r>
            <a:endParaRPr sz="2000" b="0" i="0" u="none" strike="noStrike" cap="none">
              <a:solidFill>
                <a:srgbClr val="00387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67" name="Google Shape;667;g1dc743fe8cf_0_206"/>
          <p:cNvSpPr/>
          <p:nvPr/>
        </p:nvSpPr>
        <p:spPr>
          <a:xfrm>
            <a:off x="9185075" y="6323026"/>
            <a:ext cx="3010662" cy="536885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8" name="Google Shape;668;g1dc743fe8cf_0_206"/>
          <p:cNvSpPr/>
          <p:nvPr/>
        </p:nvSpPr>
        <p:spPr>
          <a:xfrm>
            <a:off x="9287540" y="6444999"/>
            <a:ext cx="292455" cy="292933"/>
          </a:xfrm>
          <a:custGeom>
            <a:avLst/>
            <a:gdLst/>
            <a:ahLst/>
            <a:cxnLst/>
            <a:rect l="l" t="t" r="r" b="b"/>
            <a:pathLst>
              <a:path w="386079" h="384175" extrusionOk="0">
                <a:moveTo>
                  <a:pt x="0" y="0"/>
                </a:moveTo>
                <a:lnTo>
                  <a:pt x="385762" y="0"/>
                </a:lnTo>
                <a:lnTo>
                  <a:pt x="385762" y="384174"/>
                </a:lnTo>
                <a:lnTo>
                  <a:pt x="0" y="384174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9" name="Google Shape;669;g1dc743fe8cf_0_20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32463" y="3144975"/>
            <a:ext cx="1303526" cy="1303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g1dc743fe8cf_0_20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602175" y="1198300"/>
            <a:ext cx="7217330" cy="5047874"/>
          </a:xfrm>
          <a:prstGeom prst="rect">
            <a:avLst/>
          </a:prstGeom>
          <a:noFill/>
          <a:ln>
            <a:noFill/>
          </a:ln>
        </p:spPr>
      </p:pic>
      <p:sp>
        <p:nvSpPr>
          <p:cNvPr id="671" name="Google Shape;671;g1dc743fe8cf_0_206"/>
          <p:cNvSpPr txBox="1"/>
          <p:nvPr/>
        </p:nvSpPr>
        <p:spPr>
          <a:xfrm>
            <a:off x="1482840" y="2341425"/>
            <a:ext cx="1402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IntelliJ</a:t>
            </a:r>
            <a:endParaRPr sz="2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72" name="Google Shape;672;g1dc743fe8cf_0_206"/>
          <p:cNvSpPr txBox="1"/>
          <p:nvPr/>
        </p:nvSpPr>
        <p:spPr>
          <a:xfrm>
            <a:off x="568875" y="6115700"/>
            <a:ext cx="27312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Página oficial--consulta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1dc743fe8cf_0_274"/>
          <p:cNvSpPr/>
          <p:nvPr/>
        </p:nvSpPr>
        <p:spPr>
          <a:xfrm>
            <a:off x="0" y="1725611"/>
            <a:ext cx="243204" cy="5132705"/>
          </a:xfrm>
          <a:custGeom>
            <a:avLst/>
            <a:gdLst/>
            <a:ahLst/>
            <a:cxnLst/>
            <a:rect l="l" t="t" r="r" b="b"/>
            <a:pathLst>
              <a:path w="243204" h="5132705" extrusionOk="0">
                <a:moveTo>
                  <a:pt x="0" y="0"/>
                </a:moveTo>
                <a:lnTo>
                  <a:pt x="242886" y="0"/>
                </a:lnTo>
                <a:lnTo>
                  <a:pt x="242886" y="5132387"/>
                </a:lnTo>
                <a:lnTo>
                  <a:pt x="0" y="5132387"/>
                </a:lnTo>
                <a:lnTo>
                  <a:pt x="0" y="0"/>
                </a:lnTo>
                <a:close/>
              </a:path>
            </a:pathLst>
          </a:custGeom>
          <a:solidFill>
            <a:srgbClr val="64CBC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8" name="Google Shape;678;g1dc743fe8cf_0_274"/>
          <p:cNvSpPr/>
          <p:nvPr/>
        </p:nvSpPr>
        <p:spPr>
          <a:xfrm>
            <a:off x="6829250" y="-2"/>
            <a:ext cx="5362742" cy="510604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9" name="Google Shape;679;g1dc743fe8cf_0_274"/>
          <p:cNvPicPr preferRelativeResize="0"/>
          <p:nvPr/>
        </p:nvPicPr>
        <p:blipFill rotWithShape="1">
          <a:blip r:embed="rId3">
            <a:alphaModFix/>
          </a:blip>
          <a:srcRect t="17296" b="17581"/>
          <a:stretch/>
        </p:blipFill>
        <p:spPr>
          <a:xfrm>
            <a:off x="0" y="0"/>
            <a:ext cx="2825825" cy="10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g1dc743fe8cf_0_274"/>
          <p:cNvSpPr/>
          <p:nvPr/>
        </p:nvSpPr>
        <p:spPr>
          <a:xfrm>
            <a:off x="0" y="1127800"/>
            <a:ext cx="3519000" cy="705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g1dc743fe8cf_0_274"/>
          <p:cNvSpPr txBox="1"/>
          <p:nvPr/>
        </p:nvSpPr>
        <p:spPr>
          <a:xfrm>
            <a:off x="2912200" y="173475"/>
            <a:ext cx="2212800" cy="67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3870"/>
                </a:solidFill>
                <a:latin typeface="Oswald"/>
                <a:ea typeface="Oswald"/>
                <a:cs typeface="Oswald"/>
                <a:sym typeface="Oswald"/>
              </a:rPr>
              <a:t>INGENIERÍA DE </a:t>
            </a:r>
            <a:r>
              <a:rPr lang="en-US" sz="1600" b="0" i="0" u="none" strike="noStrike" cap="none">
                <a:solidFill>
                  <a:srgbClr val="003870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SISTEMAS Y COMPUTACIÓN</a:t>
            </a:r>
            <a:endParaRPr sz="1600" b="0" i="0" u="none" strike="noStrike" cap="none">
              <a:solidFill>
                <a:srgbClr val="003870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682" name="Google Shape;682;g1dc743fe8cf_0_274"/>
          <p:cNvSpPr/>
          <p:nvPr/>
        </p:nvSpPr>
        <p:spPr>
          <a:xfrm>
            <a:off x="2807500" y="273850"/>
            <a:ext cx="28500" cy="452400"/>
          </a:xfrm>
          <a:prstGeom prst="rect">
            <a:avLst/>
          </a:prstGeom>
          <a:solidFill>
            <a:srgbClr val="003870"/>
          </a:solidFill>
          <a:ln w="9525" cap="flat" cmpd="sng">
            <a:solidFill>
              <a:srgbClr val="0038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g1dc743fe8cf_0_274"/>
          <p:cNvSpPr txBox="1"/>
          <p:nvPr/>
        </p:nvSpPr>
        <p:spPr>
          <a:xfrm>
            <a:off x="6885700" y="0"/>
            <a:ext cx="5291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3870"/>
                </a:solidFill>
                <a:latin typeface="Trebuchet MS"/>
                <a:ea typeface="Trebuchet MS"/>
                <a:cs typeface="Trebuchet MS"/>
                <a:sym typeface="Trebuchet MS"/>
              </a:rPr>
              <a:t>Entornos y lenguajes de programación</a:t>
            </a:r>
            <a:endParaRPr sz="2000" b="0" i="0" u="none" strike="noStrike" cap="none">
              <a:solidFill>
                <a:srgbClr val="00387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84" name="Google Shape;684;g1dc743fe8cf_0_274"/>
          <p:cNvSpPr/>
          <p:nvPr/>
        </p:nvSpPr>
        <p:spPr>
          <a:xfrm>
            <a:off x="9185075" y="6323026"/>
            <a:ext cx="3010662" cy="536885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5" name="Google Shape;685;g1dc743fe8cf_0_274"/>
          <p:cNvSpPr/>
          <p:nvPr/>
        </p:nvSpPr>
        <p:spPr>
          <a:xfrm>
            <a:off x="9287540" y="6444999"/>
            <a:ext cx="292455" cy="292933"/>
          </a:xfrm>
          <a:custGeom>
            <a:avLst/>
            <a:gdLst/>
            <a:ahLst/>
            <a:cxnLst/>
            <a:rect l="l" t="t" r="r" b="b"/>
            <a:pathLst>
              <a:path w="386079" h="384175" extrusionOk="0">
                <a:moveTo>
                  <a:pt x="0" y="0"/>
                </a:moveTo>
                <a:lnTo>
                  <a:pt x="385762" y="0"/>
                </a:lnTo>
                <a:lnTo>
                  <a:pt x="385762" y="384174"/>
                </a:lnTo>
                <a:lnTo>
                  <a:pt x="0" y="384174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6" name="Google Shape;686;g1dc743fe8cf_0_27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24776" y="3020175"/>
            <a:ext cx="1345524" cy="1551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87" name="Google Shape;687;g1dc743fe8cf_0_27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42025" y="1296300"/>
            <a:ext cx="9243154" cy="4928737"/>
          </a:xfrm>
          <a:prstGeom prst="rect">
            <a:avLst/>
          </a:prstGeom>
          <a:noFill/>
          <a:ln>
            <a:noFill/>
          </a:ln>
        </p:spPr>
      </p:pic>
      <p:sp>
        <p:nvSpPr>
          <p:cNvPr id="688" name="Google Shape;688;g1dc743fe8cf_0_274"/>
          <p:cNvSpPr txBox="1"/>
          <p:nvPr/>
        </p:nvSpPr>
        <p:spPr>
          <a:xfrm>
            <a:off x="896140" y="2244475"/>
            <a:ext cx="1402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NetBeans</a:t>
            </a:r>
            <a:endParaRPr sz="2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89" name="Google Shape;689;g1dc743fe8cf_0_274"/>
          <p:cNvSpPr txBox="1"/>
          <p:nvPr/>
        </p:nvSpPr>
        <p:spPr>
          <a:xfrm>
            <a:off x="330450" y="63230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hlinkClick r:id="rId6"/>
              </a:rPr>
              <a:t>Welcome to Apache NetBeans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1dc743fe8cf_0_288"/>
          <p:cNvSpPr/>
          <p:nvPr/>
        </p:nvSpPr>
        <p:spPr>
          <a:xfrm>
            <a:off x="0" y="1725611"/>
            <a:ext cx="243204" cy="5132705"/>
          </a:xfrm>
          <a:custGeom>
            <a:avLst/>
            <a:gdLst/>
            <a:ahLst/>
            <a:cxnLst/>
            <a:rect l="l" t="t" r="r" b="b"/>
            <a:pathLst>
              <a:path w="243204" h="5132705" extrusionOk="0">
                <a:moveTo>
                  <a:pt x="0" y="0"/>
                </a:moveTo>
                <a:lnTo>
                  <a:pt x="242886" y="0"/>
                </a:lnTo>
                <a:lnTo>
                  <a:pt x="242886" y="5132387"/>
                </a:lnTo>
                <a:lnTo>
                  <a:pt x="0" y="5132387"/>
                </a:lnTo>
                <a:lnTo>
                  <a:pt x="0" y="0"/>
                </a:lnTo>
                <a:close/>
              </a:path>
            </a:pathLst>
          </a:custGeom>
          <a:solidFill>
            <a:srgbClr val="64CBC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g1dc743fe8cf_0_288"/>
          <p:cNvSpPr/>
          <p:nvPr/>
        </p:nvSpPr>
        <p:spPr>
          <a:xfrm>
            <a:off x="6829250" y="-2"/>
            <a:ext cx="5362742" cy="510604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96" name="Google Shape;696;g1dc743fe8cf_0_288"/>
          <p:cNvPicPr preferRelativeResize="0"/>
          <p:nvPr/>
        </p:nvPicPr>
        <p:blipFill rotWithShape="1">
          <a:blip r:embed="rId3">
            <a:alphaModFix/>
          </a:blip>
          <a:srcRect t="17296" b="17581"/>
          <a:stretch/>
        </p:blipFill>
        <p:spPr>
          <a:xfrm>
            <a:off x="0" y="0"/>
            <a:ext cx="2825825" cy="10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97" name="Google Shape;697;g1dc743fe8cf_0_288"/>
          <p:cNvSpPr/>
          <p:nvPr/>
        </p:nvSpPr>
        <p:spPr>
          <a:xfrm>
            <a:off x="0" y="1127800"/>
            <a:ext cx="3519000" cy="705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g1dc743fe8cf_0_288"/>
          <p:cNvSpPr txBox="1"/>
          <p:nvPr/>
        </p:nvSpPr>
        <p:spPr>
          <a:xfrm>
            <a:off x="2912200" y="173475"/>
            <a:ext cx="2212800" cy="67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3870"/>
                </a:solidFill>
                <a:latin typeface="Oswald"/>
                <a:ea typeface="Oswald"/>
                <a:cs typeface="Oswald"/>
                <a:sym typeface="Oswald"/>
              </a:rPr>
              <a:t>INGENIERÍA DE </a:t>
            </a:r>
            <a:r>
              <a:rPr lang="en-US" sz="1600" b="0" i="0" u="none" strike="noStrike" cap="none">
                <a:solidFill>
                  <a:srgbClr val="003870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SISTEMAS Y COMPUTACIÓN</a:t>
            </a:r>
            <a:endParaRPr sz="1600" b="0" i="0" u="none" strike="noStrike" cap="none">
              <a:solidFill>
                <a:srgbClr val="003870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699" name="Google Shape;699;g1dc743fe8cf_0_288"/>
          <p:cNvSpPr/>
          <p:nvPr/>
        </p:nvSpPr>
        <p:spPr>
          <a:xfrm>
            <a:off x="2807500" y="273850"/>
            <a:ext cx="28500" cy="452400"/>
          </a:xfrm>
          <a:prstGeom prst="rect">
            <a:avLst/>
          </a:prstGeom>
          <a:solidFill>
            <a:srgbClr val="003870"/>
          </a:solidFill>
          <a:ln w="9525" cap="flat" cmpd="sng">
            <a:solidFill>
              <a:srgbClr val="0038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g1dc743fe8cf_0_288"/>
          <p:cNvSpPr txBox="1"/>
          <p:nvPr/>
        </p:nvSpPr>
        <p:spPr>
          <a:xfrm>
            <a:off x="6885700" y="0"/>
            <a:ext cx="5291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3870"/>
                </a:solidFill>
                <a:latin typeface="Trebuchet MS"/>
                <a:ea typeface="Trebuchet MS"/>
                <a:cs typeface="Trebuchet MS"/>
                <a:sym typeface="Trebuchet MS"/>
              </a:rPr>
              <a:t>Entornos y lenguajes de programación</a:t>
            </a:r>
            <a:endParaRPr sz="2000" b="0" i="0" u="none" strike="noStrike" cap="none">
              <a:solidFill>
                <a:srgbClr val="00387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01" name="Google Shape;701;g1dc743fe8cf_0_288"/>
          <p:cNvSpPr/>
          <p:nvPr/>
        </p:nvSpPr>
        <p:spPr>
          <a:xfrm>
            <a:off x="9185075" y="6323026"/>
            <a:ext cx="3010662" cy="536885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" name="Google Shape;702;g1dc743fe8cf_0_288"/>
          <p:cNvSpPr/>
          <p:nvPr/>
        </p:nvSpPr>
        <p:spPr>
          <a:xfrm>
            <a:off x="9287540" y="6444999"/>
            <a:ext cx="292455" cy="292933"/>
          </a:xfrm>
          <a:custGeom>
            <a:avLst/>
            <a:gdLst/>
            <a:ahLst/>
            <a:cxnLst/>
            <a:rect l="l" t="t" r="r" b="b"/>
            <a:pathLst>
              <a:path w="386079" h="384175" extrusionOk="0">
                <a:moveTo>
                  <a:pt x="0" y="0"/>
                </a:moveTo>
                <a:lnTo>
                  <a:pt x="385762" y="0"/>
                </a:lnTo>
                <a:lnTo>
                  <a:pt x="385762" y="384174"/>
                </a:lnTo>
                <a:lnTo>
                  <a:pt x="0" y="384174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3" name="Google Shape;703;g1dc743fe8cf_0_28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33550" y="3271237"/>
            <a:ext cx="1335398" cy="1335398"/>
          </a:xfrm>
          <a:prstGeom prst="rect">
            <a:avLst/>
          </a:prstGeom>
          <a:noFill/>
          <a:ln>
            <a:noFill/>
          </a:ln>
        </p:spPr>
      </p:pic>
      <p:sp>
        <p:nvSpPr>
          <p:cNvPr id="704" name="Google Shape;704;g1dc743fe8cf_0_288"/>
          <p:cNvSpPr txBox="1"/>
          <p:nvPr/>
        </p:nvSpPr>
        <p:spPr>
          <a:xfrm>
            <a:off x="810848" y="2251363"/>
            <a:ext cx="2380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Visual Studio Code</a:t>
            </a:r>
            <a:endParaRPr sz="2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05" name="Google Shape;705;g1dc743fe8cf_0_28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428998" y="1350700"/>
            <a:ext cx="8436775" cy="4819926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g1dc743fe8cf_0_288"/>
          <p:cNvSpPr txBox="1"/>
          <p:nvPr/>
        </p:nvSpPr>
        <p:spPr>
          <a:xfrm>
            <a:off x="259500" y="61706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hlinkClick r:id="rId6"/>
              </a:rPr>
              <a:t>Visual Studio Code - Code Editing. Redefined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1dc743fe8cf_0_260"/>
          <p:cNvSpPr/>
          <p:nvPr/>
        </p:nvSpPr>
        <p:spPr>
          <a:xfrm>
            <a:off x="0" y="1725611"/>
            <a:ext cx="243204" cy="5132705"/>
          </a:xfrm>
          <a:custGeom>
            <a:avLst/>
            <a:gdLst/>
            <a:ahLst/>
            <a:cxnLst/>
            <a:rect l="l" t="t" r="r" b="b"/>
            <a:pathLst>
              <a:path w="243204" h="5132705" extrusionOk="0">
                <a:moveTo>
                  <a:pt x="0" y="0"/>
                </a:moveTo>
                <a:lnTo>
                  <a:pt x="242886" y="0"/>
                </a:lnTo>
                <a:lnTo>
                  <a:pt x="242886" y="5132387"/>
                </a:lnTo>
                <a:lnTo>
                  <a:pt x="0" y="5132387"/>
                </a:lnTo>
                <a:lnTo>
                  <a:pt x="0" y="0"/>
                </a:lnTo>
                <a:close/>
              </a:path>
            </a:pathLst>
          </a:custGeom>
          <a:solidFill>
            <a:srgbClr val="64CBC9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2" name="Google Shape;712;g1dc743fe8cf_0_260"/>
          <p:cNvSpPr/>
          <p:nvPr/>
        </p:nvSpPr>
        <p:spPr>
          <a:xfrm>
            <a:off x="6829250" y="-2"/>
            <a:ext cx="5362742" cy="510604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3" name="Google Shape;713;g1dc743fe8cf_0_260"/>
          <p:cNvPicPr preferRelativeResize="0"/>
          <p:nvPr/>
        </p:nvPicPr>
        <p:blipFill rotWithShape="1">
          <a:blip r:embed="rId3">
            <a:alphaModFix/>
          </a:blip>
          <a:srcRect t="17296" b="17581"/>
          <a:stretch/>
        </p:blipFill>
        <p:spPr>
          <a:xfrm>
            <a:off x="0" y="0"/>
            <a:ext cx="2825825" cy="10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g1dc743fe8cf_0_260"/>
          <p:cNvSpPr/>
          <p:nvPr/>
        </p:nvSpPr>
        <p:spPr>
          <a:xfrm>
            <a:off x="0" y="1127800"/>
            <a:ext cx="3519000" cy="705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g1dc743fe8cf_0_260"/>
          <p:cNvSpPr txBox="1"/>
          <p:nvPr/>
        </p:nvSpPr>
        <p:spPr>
          <a:xfrm>
            <a:off x="2912200" y="173475"/>
            <a:ext cx="2212800" cy="67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3870"/>
                </a:solidFill>
                <a:latin typeface="Oswald"/>
                <a:ea typeface="Oswald"/>
                <a:cs typeface="Oswald"/>
                <a:sym typeface="Oswald"/>
              </a:rPr>
              <a:t>INGENIERÍA DE </a:t>
            </a:r>
            <a:r>
              <a:rPr lang="en-US" sz="1600" b="0" i="0" u="none" strike="noStrike" cap="none">
                <a:solidFill>
                  <a:srgbClr val="003870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SISTEMAS Y COMPUTACIÓN</a:t>
            </a:r>
            <a:endParaRPr sz="1600" b="0" i="0" u="none" strike="noStrike" cap="none">
              <a:solidFill>
                <a:srgbClr val="003870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716" name="Google Shape;716;g1dc743fe8cf_0_260"/>
          <p:cNvSpPr/>
          <p:nvPr/>
        </p:nvSpPr>
        <p:spPr>
          <a:xfrm>
            <a:off x="2807500" y="273850"/>
            <a:ext cx="28500" cy="452400"/>
          </a:xfrm>
          <a:prstGeom prst="rect">
            <a:avLst/>
          </a:prstGeom>
          <a:solidFill>
            <a:srgbClr val="003870"/>
          </a:solidFill>
          <a:ln w="9525" cap="flat" cmpd="sng">
            <a:solidFill>
              <a:srgbClr val="0038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g1dc743fe8cf_0_260"/>
          <p:cNvSpPr txBox="1"/>
          <p:nvPr/>
        </p:nvSpPr>
        <p:spPr>
          <a:xfrm>
            <a:off x="6885700" y="0"/>
            <a:ext cx="5291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3870"/>
                </a:solidFill>
                <a:latin typeface="Trebuchet MS"/>
                <a:ea typeface="Trebuchet MS"/>
                <a:cs typeface="Trebuchet MS"/>
                <a:sym typeface="Trebuchet MS"/>
              </a:rPr>
              <a:t>Entornos y lenguajes de programación</a:t>
            </a:r>
            <a:endParaRPr sz="2000" b="0" i="0" u="none" strike="noStrike" cap="none">
              <a:solidFill>
                <a:srgbClr val="00387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18" name="Google Shape;718;g1dc743fe8cf_0_260"/>
          <p:cNvSpPr/>
          <p:nvPr/>
        </p:nvSpPr>
        <p:spPr>
          <a:xfrm>
            <a:off x="9185075" y="6323026"/>
            <a:ext cx="3010662" cy="536885"/>
          </a:xfrm>
          <a:custGeom>
            <a:avLst/>
            <a:gdLst/>
            <a:ahLst/>
            <a:cxnLst/>
            <a:rect l="l" t="t" r="r" b="b"/>
            <a:pathLst>
              <a:path w="7526655" h="1501775" extrusionOk="0">
                <a:moveTo>
                  <a:pt x="0" y="0"/>
                </a:moveTo>
                <a:lnTo>
                  <a:pt x="7526337" y="0"/>
                </a:lnTo>
                <a:lnTo>
                  <a:pt x="7526337" y="1501774"/>
                </a:lnTo>
                <a:lnTo>
                  <a:pt x="0" y="1501774"/>
                </a:lnTo>
                <a:lnTo>
                  <a:pt x="0" y="0"/>
                </a:lnTo>
                <a:close/>
              </a:path>
            </a:pathLst>
          </a:custGeom>
          <a:solidFill>
            <a:srgbClr val="00AEA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9" name="Google Shape;719;g1dc743fe8cf_0_260"/>
          <p:cNvSpPr/>
          <p:nvPr/>
        </p:nvSpPr>
        <p:spPr>
          <a:xfrm>
            <a:off x="9287540" y="6444999"/>
            <a:ext cx="292455" cy="292933"/>
          </a:xfrm>
          <a:custGeom>
            <a:avLst/>
            <a:gdLst/>
            <a:ahLst/>
            <a:cxnLst/>
            <a:rect l="l" t="t" r="r" b="b"/>
            <a:pathLst>
              <a:path w="386079" h="384175" extrusionOk="0">
                <a:moveTo>
                  <a:pt x="0" y="0"/>
                </a:moveTo>
                <a:lnTo>
                  <a:pt x="385762" y="0"/>
                </a:lnTo>
                <a:lnTo>
                  <a:pt x="385762" y="384174"/>
                </a:lnTo>
                <a:lnTo>
                  <a:pt x="0" y="384174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20" name="Google Shape;720;g1dc743fe8cf_0_26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0064" y="3279247"/>
            <a:ext cx="2285251" cy="1408200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g1dc743fe8cf_0_260"/>
          <p:cNvSpPr txBox="1"/>
          <p:nvPr/>
        </p:nvSpPr>
        <p:spPr>
          <a:xfrm>
            <a:off x="684523" y="2549250"/>
            <a:ext cx="2380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Google Colaboratory</a:t>
            </a:r>
            <a:endParaRPr sz="22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22" name="Google Shape;722;g1dc743fe8cf_0_26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28564" y="1350700"/>
            <a:ext cx="8260424" cy="481992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g1dc743fe8cf_0_260"/>
          <p:cNvSpPr txBox="1"/>
          <p:nvPr/>
        </p:nvSpPr>
        <p:spPr>
          <a:xfrm>
            <a:off x="259500" y="62147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hlinkClick r:id="rId6"/>
              </a:rPr>
              <a:t>Te damos la bienvenida a Colaboratory - Colaboratory (google.com)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384</Words>
  <Application>Microsoft Office PowerPoint</Application>
  <PresentationFormat>Panorámica</PresentationFormat>
  <Paragraphs>34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3" baseType="lpstr">
      <vt:lpstr>Cormorant Light</vt:lpstr>
      <vt:lpstr>Trebuchet MS</vt:lpstr>
      <vt:lpstr>Calibri</vt:lpstr>
      <vt:lpstr>Oswald SemiBold</vt:lpstr>
      <vt:lpstr>Oswald</vt:lpstr>
      <vt:lpstr>Arial</vt:lpstr>
      <vt:lpstr>Office Theme</vt:lpstr>
      <vt:lpstr>Entorno de Desarrollo Integrado (IDE)</vt:lpstr>
      <vt:lpstr>Entorno de Desarrollo Integrado (IDE)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Entorno de Desarrollo Integrado (IDE)</dc:title>
  <cp:lastModifiedBy>RICARDO  ORTEGA BOLA�OS</cp:lastModifiedBy>
  <cp:revision>1</cp:revision>
  <dcterms:created xsi:type="dcterms:W3CDTF">2022-07-17T16:15:25Z</dcterms:created>
  <dcterms:modified xsi:type="dcterms:W3CDTF">2023-08-23T14:54:37Z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